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9" r:id="rId3"/>
    <p:sldId id="288" r:id="rId4"/>
    <p:sldId id="289" r:id="rId5"/>
    <p:sldId id="302" r:id="rId6"/>
    <p:sldId id="261" r:id="rId7"/>
    <p:sldId id="262" r:id="rId8"/>
    <p:sldId id="263" r:id="rId9"/>
    <p:sldId id="264" r:id="rId10"/>
    <p:sldId id="265" r:id="rId11"/>
    <p:sldId id="266" r:id="rId12"/>
    <p:sldId id="290" r:id="rId13"/>
    <p:sldId id="284" r:id="rId14"/>
    <p:sldId id="305" r:id="rId15"/>
    <p:sldId id="300" r:id="rId16"/>
    <p:sldId id="304" r:id="rId17"/>
    <p:sldId id="299" r:id="rId18"/>
    <p:sldId id="303" r:id="rId19"/>
    <p:sldId id="306" r:id="rId20"/>
    <p:sldId id="301" r:id="rId21"/>
    <p:sldId id="296" r:id="rId22"/>
    <p:sldId id="307" r:id="rId23"/>
    <p:sldId id="308" r:id="rId24"/>
    <p:sldId id="297" r:id="rId25"/>
    <p:sldId id="276" r:id="rId2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63D"/>
    <a:srgbClr val="3399FF"/>
    <a:srgbClr val="CC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474" autoAdjust="0"/>
    <p:restoredTop sz="94660"/>
  </p:normalViewPr>
  <p:slideViewPr>
    <p:cSldViewPr>
      <p:cViewPr varScale="1">
        <p:scale>
          <a:sx n="103" d="100"/>
          <a:sy n="103" d="100"/>
        </p:scale>
        <p:origin x="138" y="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/>
            </a:lvl1pPr>
          </a:lstStyle>
          <a:p>
            <a:pPr>
              <a:defRPr/>
            </a:pPr>
            <a:fld id="{9E8FFAC4-6CAC-4F81-9066-108D56143075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11270" name="Line 7"/>
          <p:cNvSpPr>
            <a:spLocks noChangeShapeType="1"/>
          </p:cNvSpPr>
          <p:nvPr/>
        </p:nvSpPr>
        <p:spPr bwMode="auto">
          <a:xfrm>
            <a:off x="304800" y="5867400"/>
            <a:ext cx="632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71" name="Line 8"/>
          <p:cNvSpPr>
            <a:spLocks noChangeShapeType="1"/>
          </p:cNvSpPr>
          <p:nvPr/>
        </p:nvSpPr>
        <p:spPr bwMode="auto">
          <a:xfrm>
            <a:off x="304800" y="3200400"/>
            <a:ext cx="632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52" name="Rectangle 9"/>
          <p:cNvSpPr>
            <a:spLocks noChangeArrowheads="1"/>
          </p:cNvSpPr>
          <p:nvPr/>
        </p:nvSpPr>
        <p:spPr bwMode="auto">
          <a:xfrm>
            <a:off x="3581400" y="6172200"/>
            <a:ext cx="30480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de-DE" sz="1000" b="1" i="1" smtClean="0">
                <a:ea typeface="Arial" charset="0"/>
                <a:cs typeface="Arial" charset="0"/>
              </a:rPr>
              <a:t>Notes:</a:t>
            </a:r>
          </a:p>
        </p:txBody>
      </p:sp>
      <p:sp>
        <p:nvSpPr>
          <p:cNvPr id="31753" name="Rectangle 10"/>
          <p:cNvSpPr>
            <a:spLocks noChangeArrowheads="1"/>
          </p:cNvSpPr>
          <p:nvPr/>
        </p:nvSpPr>
        <p:spPr bwMode="auto">
          <a:xfrm>
            <a:off x="3581400" y="3581400"/>
            <a:ext cx="3048000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de-DE" sz="1000" b="1" i="1" smtClean="0">
                <a:ea typeface="Arial" charset="0"/>
                <a:cs typeface="Arial" charset="0"/>
              </a:rPr>
              <a:t>Notes:</a:t>
            </a:r>
          </a:p>
        </p:txBody>
      </p:sp>
      <p:sp>
        <p:nvSpPr>
          <p:cNvPr id="31754" name="Rectangle 11"/>
          <p:cNvSpPr>
            <a:spLocks noChangeArrowheads="1"/>
          </p:cNvSpPr>
          <p:nvPr/>
        </p:nvSpPr>
        <p:spPr bwMode="auto">
          <a:xfrm>
            <a:off x="3581400" y="914400"/>
            <a:ext cx="3048000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de-DE" sz="1000" b="1" i="1" smtClean="0">
                <a:ea typeface="Arial" charset="0"/>
                <a:cs typeface="Arial" charset="0"/>
              </a:rPr>
              <a:t>Notes: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noProof="0" smtClean="0"/>
              <a:t>Click to edit Master text styles</a:t>
            </a:r>
          </a:p>
          <a:p>
            <a:pPr lvl="1"/>
            <a:r>
              <a:rPr lang="en-US" altLang="de-DE" noProof="0" smtClean="0"/>
              <a:t>Second level</a:t>
            </a:r>
          </a:p>
          <a:p>
            <a:pPr lvl="2"/>
            <a:r>
              <a:rPr lang="en-US" altLang="de-DE" noProof="0" smtClean="0"/>
              <a:t>Third level</a:t>
            </a:r>
          </a:p>
          <a:p>
            <a:pPr lvl="3"/>
            <a:r>
              <a:rPr lang="en-US" altLang="de-DE" noProof="0" smtClean="0"/>
              <a:t>Fourth level</a:t>
            </a:r>
          </a:p>
          <a:p>
            <a:pPr lvl="4"/>
            <a:r>
              <a:rPr lang="en-US" altLang="de-DE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5400"/>
            <a:ext cx="29718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991600"/>
            <a:ext cx="2971800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/>
            </a:lvl1pPr>
          </a:lstStyle>
          <a:p>
            <a:pPr>
              <a:defRPr/>
            </a:pPr>
            <a:fld id="{D7FED1A4-004C-4B6A-AC1F-7966B403B919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24E1C0-FF97-454B-A501-658FC86FA2DB}" type="slidenum">
              <a:rPr lang="en-US" altLang="de-DE" sz="900"/>
              <a:pPr>
                <a:spcBef>
                  <a:spcPct val="0"/>
                </a:spcBef>
              </a:pPr>
              <a:t>1</a:t>
            </a:fld>
            <a:endParaRPr lang="en-US" altLang="de-DE" sz="9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2800" y="762000"/>
            <a:ext cx="10363200" cy="24384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de-DE" altLang="de-DE" noProof="0" dirty="0" smtClean="0"/>
              <a:t>Titelmasterformat durch Klicken bearbeiten</a:t>
            </a:r>
            <a:endParaRPr lang="en-US" altLang="de-DE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962400"/>
            <a:ext cx="10261600" cy="1371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de-DE" altLang="de-DE" noProof="0" smtClean="0"/>
              <a:t>Formatvorlage des Untertitelmasters durch Klicken bearbeiten</a:t>
            </a:r>
            <a:endParaRPr lang="en-US" altLang="de-DE" noProof="0" smtClean="0"/>
          </a:p>
        </p:txBody>
      </p:sp>
    </p:spTree>
    <p:extLst>
      <p:ext uri="{BB962C8B-B14F-4D97-AF65-F5344CB8AC3E}">
        <p14:creationId xmlns:p14="http://schemas.microsoft.com/office/powerpoint/2010/main" val="2451541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0" y="6613526"/>
            <a:ext cx="2844800" cy="2444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2C5B0DE-3017-4190-AE32-F497B635DD59}" type="datetime1">
              <a:rPr lang="en-US" altLang="de-DE"/>
              <a:pPr>
                <a:defRPr/>
              </a:pPr>
              <a:t>5/3/2021</a:t>
            </a:fld>
            <a:endParaRPr lang="en-US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946400" y="6629400"/>
            <a:ext cx="6197600" cy="2286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de-DE"/>
              <a:t>Free Template from www.brainybetty.com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9347200" y="6613526"/>
            <a:ext cx="28448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F211D8A-D742-4C13-9D66-18C21F571960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245026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0" y="6613526"/>
            <a:ext cx="2844800" cy="2444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B4F3385A-7AE4-4C4A-8270-1BA7B6D705EF}" type="datetime1">
              <a:rPr lang="en-US" altLang="de-DE"/>
              <a:pPr>
                <a:defRPr/>
              </a:pPr>
              <a:t>5/3/2021</a:t>
            </a:fld>
            <a:endParaRPr lang="en-US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946400" y="6629400"/>
            <a:ext cx="6197600" cy="2286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de-DE"/>
              <a:t>Free Template from www.brainybetty.com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9347200" y="6613526"/>
            <a:ext cx="28448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6129C76-75F5-4185-BBE7-46F9B64E8D88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905046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2882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21141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0" y="6613526"/>
            <a:ext cx="2844800" cy="2444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B9A7F6F1-2830-4F7A-BDDE-A70765763707}" type="datetime1">
              <a:rPr lang="en-US" altLang="de-DE"/>
              <a:pPr>
                <a:defRPr/>
              </a:pPr>
              <a:t>5/3/2021</a:t>
            </a:fld>
            <a:endParaRPr lang="en-US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946400" y="6629400"/>
            <a:ext cx="6197600" cy="2286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de-DE"/>
              <a:t>Free Template from www.brainybetty.com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9347200" y="6613526"/>
            <a:ext cx="28448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00B7082-A39A-4FE1-BA5F-945189F1F5F1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054995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0" y="6613526"/>
            <a:ext cx="2844800" cy="2444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558CB882-195C-4562-90C0-454A7EFF35CC}" type="datetime1">
              <a:rPr lang="en-US" altLang="de-DE"/>
              <a:pPr>
                <a:defRPr/>
              </a:pPr>
              <a:t>5/3/2021</a:t>
            </a:fld>
            <a:endParaRPr lang="en-US" alt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2946400" y="6629400"/>
            <a:ext cx="6197600" cy="2286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de-DE"/>
              <a:t>Free Template from www.brainybetty.com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9347200" y="6613526"/>
            <a:ext cx="28448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74FEFE1-122D-415E-9950-015A20A67FA0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917931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0" y="6613526"/>
            <a:ext cx="2844800" cy="2444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F37E8A7-E71C-420F-848A-260F740315D1}" type="datetime1">
              <a:rPr lang="en-US" altLang="de-DE"/>
              <a:pPr>
                <a:defRPr/>
              </a:pPr>
              <a:t>5/3/2021</a:t>
            </a:fld>
            <a:endParaRPr lang="en-US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946400" y="6629400"/>
            <a:ext cx="6197600" cy="2286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de-DE"/>
              <a:t>Free Template from www.brainybetty.com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9347200" y="6613526"/>
            <a:ext cx="28448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58F7526-A18A-4E3A-9491-D623B4AB74E8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681625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0" y="6613526"/>
            <a:ext cx="2844800" cy="2444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A823592-4802-47DA-B5FE-E8EB78A0D587}" type="datetime1">
              <a:rPr lang="en-US" altLang="de-DE"/>
              <a:pPr>
                <a:defRPr/>
              </a:pPr>
              <a:t>5/3/2021</a:t>
            </a:fld>
            <a:endParaRPr lang="en-US" alt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946400" y="6629400"/>
            <a:ext cx="6197600" cy="2286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de-DE"/>
              <a:t>Free Template from www.brainybetty.com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9347200" y="6613526"/>
            <a:ext cx="28448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DB34CFB7-92E4-4AE6-97B9-7A1D28510270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795256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0" y="6613526"/>
            <a:ext cx="2844800" cy="2444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99E830D-9BFA-477D-8447-7C313A0EFC4D}" type="datetime1">
              <a:rPr lang="en-US" altLang="de-DE"/>
              <a:pPr>
                <a:defRPr/>
              </a:pPr>
              <a:t>5/3/2021</a:t>
            </a:fld>
            <a:endParaRPr lang="en-US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946400" y="6629400"/>
            <a:ext cx="6197600" cy="2286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de-DE"/>
              <a:t>Free Template from www.brainybetty.com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9347200" y="6613526"/>
            <a:ext cx="28448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3C7245A-253B-47D4-A879-776EAB7F1E65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145913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0" y="6613526"/>
            <a:ext cx="2844800" cy="2444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59DD1195-0333-41A0-8E43-E768236B5454}" type="datetime1">
              <a:rPr lang="en-US" altLang="de-DE"/>
              <a:pPr>
                <a:defRPr/>
              </a:pPr>
              <a:t>5/3/2021</a:t>
            </a:fld>
            <a:endParaRPr lang="en-US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946400" y="6629400"/>
            <a:ext cx="6197600" cy="2286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de-DE"/>
              <a:t>Free Template from www.brainybetty.com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9347200" y="6613526"/>
            <a:ext cx="28448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086B007-EE5E-4187-A2F0-2ED2A9A248EB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652296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  <a:endParaRPr lang="en-US" altLang="de-DE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  <a:endParaRPr lang="en-US" altLang="de-DE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pbuch.de/download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3352" y="260351"/>
            <a:ext cx="11665296" cy="6264275"/>
          </a:xfrm>
        </p:spPr>
        <p:txBody>
          <a:bodyPr/>
          <a:lstStyle/>
          <a:p>
            <a:pPr eaLnBrk="1" hangingPunct="1"/>
            <a:r>
              <a:rPr lang="en-US" altLang="de-DE" sz="7500" b="1" dirty="0"/>
              <a:t>Das </a:t>
            </a:r>
            <a:r>
              <a:rPr lang="en-US" altLang="de-DE" sz="7500" b="1" dirty="0" err="1" smtClean="0"/>
              <a:t>Leben</a:t>
            </a:r>
            <a:r>
              <a:rPr lang="en-US" altLang="de-DE" sz="7500" b="1" dirty="0" smtClean="0"/>
              <a:t> </a:t>
            </a:r>
            <a:r>
              <a:rPr lang="en-US" altLang="de-DE" sz="7500" b="1" dirty="0" err="1" smtClean="0"/>
              <a:t>unseres</a:t>
            </a:r>
            <a:r>
              <a:rPr lang="en-US" altLang="de-DE" sz="7500" b="1" dirty="0" smtClean="0"/>
              <a:t> </a:t>
            </a:r>
            <a:r>
              <a:rPr lang="en-US" altLang="de-DE" sz="7500" b="1" dirty="0" err="1" smtClean="0"/>
              <a:t>Messias</a:t>
            </a:r>
            <a:r>
              <a:rPr lang="en-US" altLang="de-DE" sz="7500" b="1" dirty="0" smtClean="0"/>
              <a:t> Jesus</a:t>
            </a:r>
            <a:endParaRPr lang="en-US" altLang="de-DE" sz="7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123\Desktop\Landkarten Leben Jesu in Deutsch jpgs\6- Mt-Mk-Lk-Jo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64" y="-26988"/>
            <a:ext cx="4968875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C:\Users\123\Desktop\Landkarten Leben Jesu in Deutsch jpgs\8- Bibelstellen der Anwesenheit Jes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47013" y="-11404600"/>
            <a:ext cx="36866513" cy="511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C:\Users\123\Desktop\Landkarten Leben Jesu in Deutsch jpgs\8b- Bibelstellen der Anwesenheit Jesu kle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39" y="-509588"/>
            <a:ext cx="5311775" cy="736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feld 2"/>
          <p:cNvSpPr txBox="1">
            <a:spLocks noChangeArrowheads="1"/>
          </p:cNvSpPr>
          <p:nvPr/>
        </p:nvSpPr>
        <p:spPr bwMode="auto">
          <a:xfrm>
            <a:off x="911424" y="765175"/>
            <a:ext cx="882267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4400" b="1" dirty="0">
                <a:latin typeface="Arial" panose="020B0604020202020204" pitchFamily="34" charset="0"/>
              </a:rPr>
              <a:t>Das Leben </a:t>
            </a:r>
            <a:r>
              <a:rPr lang="de-DE" altLang="de-DE" sz="4400" b="1" dirty="0" smtClean="0">
                <a:latin typeface="Arial" panose="020B0604020202020204" pitchFamily="34" charset="0"/>
              </a:rPr>
              <a:t>unseres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4400" b="1" dirty="0" smtClean="0">
                <a:latin typeface="Arial" panose="020B0604020202020204" pitchFamily="34" charset="0"/>
              </a:rPr>
              <a:t>Messias Jesus</a:t>
            </a:r>
            <a:endParaRPr lang="de-DE" altLang="de-DE" sz="4400" dirty="0">
              <a:latin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8920"/>
            <a:ext cx="12192000" cy="2472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-10684"/>
            <a:ext cx="33865590" cy="6868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9296" y="-27383"/>
            <a:ext cx="33865590" cy="686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9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407368" y="1662114"/>
            <a:ext cx="11161239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742950" indent="-74295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9pPr>
          </a:lstStyle>
          <a:p>
            <a:pPr>
              <a:buFont typeface="Century Gothic" panose="020B0502020202020204" pitchFamily="34" charset="0"/>
              <a:buAutoNum type="arabicPeriod"/>
            </a:pPr>
            <a:r>
              <a:rPr lang="de-DE" altLang="de-DE" sz="3600" b="1" dirty="0"/>
              <a:t>Heilung eines Aussätzigen: </a:t>
            </a:r>
            <a:br>
              <a:rPr lang="de-DE" altLang="de-DE" sz="3600" b="1" dirty="0"/>
            </a:br>
            <a:r>
              <a:rPr lang="de-DE" altLang="de-DE" sz="3600" u="sng" dirty="0" err="1"/>
              <a:t>Mt</a:t>
            </a:r>
            <a:r>
              <a:rPr lang="de-DE" altLang="de-DE" sz="3600" u="sng" dirty="0"/>
              <a:t> 8,2-4</a:t>
            </a:r>
            <a:r>
              <a:rPr lang="de-DE" altLang="de-DE" sz="3600" dirty="0"/>
              <a:t>; </a:t>
            </a:r>
            <a:r>
              <a:rPr lang="de-DE" altLang="de-DE" sz="3600" dirty="0" err="1"/>
              <a:t>Mk</a:t>
            </a:r>
            <a:r>
              <a:rPr lang="de-DE" altLang="de-DE" sz="3600" dirty="0"/>
              <a:t> 1,40-45; </a:t>
            </a:r>
            <a:r>
              <a:rPr lang="de-DE" altLang="de-DE" sz="3600" dirty="0" err="1"/>
              <a:t>Lk</a:t>
            </a:r>
            <a:r>
              <a:rPr lang="de-DE" altLang="de-DE" sz="3600" dirty="0"/>
              <a:t> 5,12-16</a:t>
            </a:r>
          </a:p>
          <a:p>
            <a:pPr>
              <a:buFont typeface="Century Gothic" panose="020B0502020202020204" pitchFamily="34" charset="0"/>
              <a:buAutoNum type="arabicPeriod"/>
            </a:pPr>
            <a:r>
              <a:rPr lang="de-DE" altLang="de-DE" sz="3600" b="1" dirty="0"/>
              <a:t>Dämonenaustreibung bei einem Stummen: </a:t>
            </a:r>
            <a:br>
              <a:rPr lang="de-DE" altLang="de-DE" sz="3600" b="1" dirty="0"/>
            </a:br>
            <a:r>
              <a:rPr lang="de-DE" altLang="de-DE" sz="3600" u="sng" dirty="0" err="1"/>
              <a:t>Mt</a:t>
            </a:r>
            <a:r>
              <a:rPr lang="de-DE" altLang="de-DE" sz="3600" u="sng" dirty="0"/>
              <a:t> 9,32f</a:t>
            </a:r>
            <a:r>
              <a:rPr lang="de-DE" altLang="de-DE" sz="3600" dirty="0"/>
              <a:t>, </a:t>
            </a:r>
            <a:r>
              <a:rPr lang="de-DE" altLang="de-DE" sz="3600" dirty="0" err="1"/>
              <a:t>Mk</a:t>
            </a:r>
            <a:r>
              <a:rPr lang="de-DE" altLang="de-DE" sz="3600" dirty="0"/>
              <a:t> 9,17-27</a:t>
            </a:r>
          </a:p>
          <a:p>
            <a:pPr>
              <a:buFont typeface="Century Gothic" panose="020B0502020202020204" pitchFamily="34" charset="0"/>
              <a:buAutoNum type="arabicPeriod"/>
            </a:pPr>
            <a:r>
              <a:rPr lang="de-DE" altLang="de-DE" sz="3600" b="1" dirty="0"/>
              <a:t>Heilung eines Blindgeborenen: </a:t>
            </a:r>
            <a:r>
              <a:rPr lang="de-DE" altLang="de-DE" sz="3600" b="1" dirty="0" smtClean="0"/>
              <a:t/>
            </a:r>
            <a:br>
              <a:rPr lang="de-DE" altLang="de-DE" sz="3600" b="1" dirty="0" smtClean="0"/>
            </a:br>
            <a:r>
              <a:rPr lang="de-DE" altLang="de-DE" sz="3600" u="sng" dirty="0" smtClean="0"/>
              <a:t>Joh </a:t>
            </a:r>
            <a:r>
              <a:rPr lang="de-DE" altLang="de-DE" sz="3600" u="sng" dirty="0"/>
              <a:t>9,1-12</a:t>
            </a:r>
          </a:p>
        </p:txBody>
      </p:sp>
      <p:sp>
        <p:nvSpPr>
          <p:cNvPr id="27651" name="Rectangle 2"/>
          <p:cNvSpPr txBox="1">
            <a:spLocks noChangeArrowheads="1"/>
          </p:cNvSpPr>
          <p:nvPr/>
        </p:nvSpPr>
        <p:spPr bwMode="auto">
          <a:xfrm>
            <a:off x="2279576" y="476672"/>
            <a:ext cx="755332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4400" b="1" dirty="0">
                <a:solidFill>
                  <a:srgbClr val="FFFF00"/>
                </a:solidFill>
              </a:rPr>
              <a:t>3 messianische Wunder</a:t>
            </a:r>
            <a:endParaRPr lang="en-US" altLang="de-DE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2582701" y="404664"/>
            <a:ext cx="54473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de-DE" altLang="de-DE" sz="4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Die mündliche </a:t>
            </a:r>
            <a:r>
              <a:rPr lang="de-DE" altLang="de-DE" sz="4400" b="1" dirty="0" err="1">
                <a:solidFill>
                  <a:srgbClr val="FFFF00"/>
                </a:solidFill>
                <a:latin typeface="Century Gothic" panose="020B0502020202020204" pitchFamily="34" charset="0"/>
              </a:rPr>
              <a:t>Tora</a:t>
            </a:r>
            <a:endParaRPr lang="en-US" altLang="de-DE" sz="44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911424" y="2132856"/>
            <a:ext cx="101531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</a:rPr>
              <a:t>Die „mündliche </a:t>
            </a:r>
            <a:r>
              <a:rPr lang="de-DE" sz="2000" dirty="0" err="1">
                <a:solidFill>
                  <a:schemeClr val="bg1"/>
                </a:solidFill>
              </a:rPr>
              <a:t>Tora</a:t>
            </a:r>
            <a:r>
              <a:rPr lang="de-DE" sz="2000" dirty="0">
                <a:solidFill>
                  <a:schemeClr val="bg1"/>
                </a:solidFill>
              </a:rPr>
              <a:t>“ ist </a:t>
            </a:r>
            <a:r>
              <a:rPr lang="de-DE" sz="2000" dirty="0" smtClean="0">
                <a:solidFill>
                  <a:schemeClr val="bg1"/>
                </a:solidFill>
              </a:rPr>
              <a:t>das falsche Grundkonzept </a:t>
            </a:r>
            <a:r>
              <a:rPr lang="de-DE" sz="2000" dirty="0">
                <a:solidFill>
                  <a:schemeClr val="bg1"/>
                </a:solidFill>
              </a:rPr>
              <a:t>des rabbinischen Judentums: </a:t>
            </a:r>
            <a:r>
              <a:rPr lang="de-DE" sz="2000" dirty="0" smtClean="0">
                <a:solidFill>
                  <a:schemeClr val="bg1"/>
                </a:solidFill>
              </a:rPr>
              <a:t/>
            </a:r>
            <a:br>
              <a:rPr lang="de-DE" sz="2000" dirty="0" smtClean="0">
                <a:solidFill>
                  <a:schemeClr val="bg1"/>
                </a:solidFill>
              </a:rPr>
            </a:br>
            <a:r>
              <a:rPr lang="de-DE" sz="2000" dirty="0" smtClean="0">
                <a:solidFill>
                  <a:schemeClr val="bg1"/>
                </a:solidFill>
              </a:rPr>
              <a:t>Gottes </a:t>
            </a:r>
            <a:r>
              <a:rPr lang="de-DE" sz="2000" dirty="0">
                <a:solidFill>
                  <a:schemeClr val="bg1"/>
                </a:solidFill>
              </a:rPr>
              <a:t>Offenbarung am Sinai umfasste nicht nur die schriftliche </a:t>
            </a:r>
            <a:r>
              <a:rPr lang="de-DE" sz="2000" dirty="0" err="1">
                <a:solidFill>
                  <a:schemeClr val="bg1"/>
                </a:solidFill>
              </a:rPr>
              <a:t>Tora</a:t>
            </a:r>
            <a:r>
              <a:rPr lang="de-DE" sz="2000" dirty="0">
                <a:solidFill>
                  <a:schemeClr val="bg1"/>
                </a:solidFill>
              </a:rPr>
              <a:t>, sondern auch deren mündlich überlieferte </a:t>
            </a:r>
            <a:r>
              <a:rPr lang="de-DE" sz="2000" dirty="0" smtClean="0">
                <a:solidFill>
                  <a:schemeClr val="bg1"/>
                </a:solidFill>
              </a:rPr>
              <a:t>Auslegung: die mündliche </a:t>
            </a:r>
            <a:r>
              <a:rPr lang="de-DE" sz="2000" dirty="0" err="1" smtClean="0">
                <a:solidFill>
                  <a:schemeClr val="bg1"/>
                </a:solidFill>
              </a:rPr>
              <a:t>Tora</a:t>
            </a:r>
            <a:r>
              <a:rPr lang="de-DE" sz="2000" dirty="0" smtClean="0">
                <a:solidFill>
                  <a:schemeClr val="bg1"/>
                </a:solidFill>
              </a:rPr>
              <a:t>. Sie enthält:</a:t>
            </a:r>
          </a:p>
          <a:p>
            <a:endParaRPr lang="de-DE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bg1"/>
                </a:solidFill>
              </a:rPr>
              <a:t>Gebote, </a:t>
            </a:r>
            <a:r>
              <a:rPr lang="de-DE" sz="2000" dirty="0">
                <a:solidFill>
                  <a:schemeClr val="bg1"/>
                </a:solidFill>
              </a:rPr>
              <a:t>die aus </a:t>
            </a:r>
            <a:r>
              <a:rPr lang="de-DE" sz="2000" dirty="0" smtClean="0">
                <a:solidFill>
                  <a:schemeClr val="bg1"/>
                </a:solidFill>
              </a:rPr>
              <a:t>dem Alten Testament (der jüdischen Bibel)</a:t>
            </a:r>
            <a:r>
              <a:rPr lang="de-DE" sz="2000" dirty="0">
                <a:solidFill>
                  <a:schemeClr val="bg1"/>
                </a:solidFill>
              </a:rPr>
              <a:t> abgeleitet </a:t>
            </a:r>
            <a:r>
              <a:rPr lang="de-DE" sz="2000" dirty="0" smtClean="0">
                <a:solidFill>
                  <a:schemeClr val="bg1"/>
                </a:solidFill>
              </a:rPr>
              <a:t>sind</a:t>
            </a:r>
            <a:endParaRPr lang="de-DE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bg1"/>
                </a:solidFill>
              </a:rPr>
              <a:t>Gebote, </a:t>
            </a:r>
            <a:r>
              <a:rPr lang="de-DE" sz="2000" dirty="0">
                <a:solidFill>
                  <a:schemeClr val="bg1"/>
                </a:solidFill>
              </a:rPr>
              <a:t>die unabhängig </a:t>
            </a:r>
            <a:r>
              <a:rPr lang="de-DE" sz="2000" dirty="0" smtClean="0">
                <a:solidFill>
                  <a:schemeClr val="bg1"/>
                </a:solidFill>
              </a:rPr>
              <a:t>vom Alten Testament </a:t>
            </a:r>
            <a:r>
              <a:rPr lang="de-DE" sz="2000" dirty="0">
                <a:solidFill>
                  <a:schemeClr val="bg1"/>
                </a:solidFill>
              </a:rPr>
              <a:t>bestehen;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1"/>
                </a:solidFill>
              </a:rPr>
              <a:t>Gebote, die unabhängig </a:t>
            </a:r>
            <a:r>
              <a:rPr lang="de-DE" sz="2000" dirty="0" smtClean="0">
                <a:solidFill>
                  <a:schemeClr val="bg1"/>
                </a:solidFill>
              </a:rPr>
              <a:t>vom Alten Testament </a:t>
            </a:r>
            <a:r>
              <a:rPr lang="de-DE" sz="2000" dirty="0">
                <a:solidFill>
                  <a:schemeClr val="bg1"/>
                </a:solidFill>
              </a:rPr>
              <a:t>sind, aber nachträglich eine biblische Begründung </a:t>
            </a:r>
            <a:r>
              <a:rPr lang="de-DE" sz="2000" dirty="0" smtClean="0">
                <a:solidFill>
                  <a:schemeClr val="bg1"/>
                </a:solidFill>
              </a:rPr>
              <a:t>erhielten (z.B. Reinheitsvorschriften für den Tempel sollen alle im normalen </a:t>
            </a:r>
            <a:r>
              <a:rPr lang="de-DE" sz="2000" smtClean="0">
                <a:solidFill>
                  <a:schemeClr val="bg1"/>
                </a:solidFill>
              </a:rPr>
              <a:t>Alltag halten).</a:t>
            </a:r>
            <a:endParaRPr lang="de-DE" sz="2000" dirty="0">
              <a:solidFill>
                <a:schemeClr val="bg1"/>
              </a:solidFill>
            </a:endParaRPr>
          </a:p>
          <a:p>
            <a:endParaRPr lang="de-D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3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909889" y="1700808"/>
            <a:ext cx="278288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600"/>
              <a:t>Esra-Gelehrte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4400" b="1"/>
              <a:t>Sophrim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 b="1"/>
              <a:t>400 – 30 v.Chr.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424114" y="4310954"/>
            <a:ext cx="352742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4400" b="1" dirty="0" err="1"/>
              <a:t>Amoraim</a:t>
            </a:r>
            <a:endParaRPr lang="de-DE" altLang="de-DE" sz="44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 b="1" dirty="0"/>
              <a:t>220 – 600 n.Chr.</a:t>
            </a:r>
            <a:endParaRPr lang="en-US" altLang="de-DE" sz="1200" b="1" dirty="0"/>
          </a:p>
        </p:txBody>
      </p:sp>
      <p:sp>
        <p:nvSpPr>
          <p:cNvPr id="28676" name="Rectangle 2"/>
          <p:cNvSpPr txBox="1">
            <a:spLocks noChangeArrowheads="1"/>
          </p:cNvSpPr>
          <p:nvPr/>
        </p:nvSpPr>
        <p:spPr bwMode="auto">
          <a:xfrm>
            <a:off x="95074" y="2142133"/>
            <a:ext cx="3406951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 dirty="0">
                <a:solidFill>
                  <a:srgbClr val="FFFF00"/>
                </a:solidFill>
              </a:rPr>
              <a:t>Zur Zeit </a:t>
            </a:r>
            <a:r>
              <a:rPr lang="de-DE" altLang="de-DE" sz="1600" dirty="0" smtClean="0">
                <a:solidFill>
                  <a:srgbClr val="FFFF00"/>
                </a:solidFill>
              </a:rPr>
              <a:t>von </a:t>
            </a:r>
            <a:r>
              <a:rPr lang="de-DE" altLang="de-DE" sz="1600" dirty="0">
                <a:solidFill>
                  <a:srgbClr val="FFFF00"/>
                </a:solidFill>
              </a:rPr>
              <a:t>Jesus </a:t>
            </a:r>
            <a:r>
              <a:rPr lang="de-DE" altLang="de-DE" sz="1600" dirty="0" smtClean="0">
                <a:solidFill>
                  <a:srgbClr val="FFFF00"/>
                </a:solidFill>
              </a:rPr>
              <a:t> vorhanden</a:t>
            </a:r>
            <a:r>
              <a:rPr lang="de-DE" altLang="de-DE" sz="1600" dirty="0">
                <a:solidFill>
                  <a:srgbClr val="FFFF00"/>
                </a:solidFill>
              </a:rPr>
              <a:t>:</a:t>
            </a:r>
            <a:endParaRPr lang="en-US" altLang="de-DE" sz="1600" dirty="0">
              <a:solidFill>
                <a:srgbClr val="FFFF00"/>
              </a:solidFill>
            </a:endParaRPr>
          </a:p>
        </p:txBody>
      </p:sp>
      <p:sp>
        <p:nvSpPr>
          <p:cNvPr id="10" name="Geschweifte Klammer rechts 9"/>
          <p:cNvSpPr/>
          <p:nvPr/>
        </p:nvSpPr>
        <p:spPr>
          <a:xfrm>
            <a:off x="5448300" y="2078632"/>
            <a:ext cx="431800" cy="1712912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5688014" y="2580282"/>
            <a:ext cx="240982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de-DE" b="1" dirty="0">
                <a:solidFill>
                  <a:srgbClr val="00B0F0"/>
                </a:solidFill>
              </a:rPr>
              <a:t>Mi</a:t>
            </a:r>
            <a:r>
              <a:rPr lang="de-DE" altLang="de-DE" b="1" dirty="0" err="1">
                <a:solidFill>
                  <a:srgbClr val="00B0F0"/>
                </a:solidFill>
              </a:rPr>
              <a:t>sch</a:t>
            </a:r>
            <a:r>
              <a:rPr lang="tr-TR" altLang="de-DE" b="1" dirty="0">
                <a:solidFill>
                  <a:srgbClr val="00B0F0"/>
                </a:solidFill>
              </a:rPr>
              <a:t>na</a:t>
            </a:r>
            <a:endParaRPr lang="de-DE" altLang="de-DE" b="1" dirty="0">
              <a:solidFill>
                <a:srgbClr val="00B0F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 b="1" dirty="0" err="1">
                <a:solidFill>
                  <a:srgbClr val="00B0F0"/>
                </a:solidFill>
              </a:rPr>
              <a:t>hebr.</a:t>
            </a:r>
            <a:r>
              <a:rPr lang="de-DE" altLang="de-DE" sz="1200" b="1" dirty="0">
                <a:solidFill>
                  <a:srgbClr val="00B0F0"/>
                </a:solidFill>
              </a:rPr>
              <a:t> Wiederholung; Niederschrift der „mündlichen </a:t>
            </a:r>
            <a:r>
              <a:rPr lang="de-DE" altLang="de-DE" sz="1200" b="1" dirty="0" err="1">
                <a:solidFill>
                  <a:srgbClr val="00B0F0"/>
                </a:solidFill>
              </a:rPr>
              <a:t>Tora</a:t>
            </a:r>
            <a:r>
              <a:rPr lang="de-DE" altLang="de-DE" sz="1200" b="1" dirty="0">
                <a:solidFill>
                  <a:srgbClr val="00B0F0"/>
                </a:solidFill>
              </a:rPr>
              <a:t>“</a:t>
            </a:r>
            <a:endParaRPr lang="en-US" altLang="de-DE" sz="1200" b="1" dirty="0">
              <a:solidFill>
                <a:srgbClr val="00B0F0"/>
              </a:solidFill>
            </a:endParaRPr>
          </a:p>
        </p:txBody>
      </p:sp>
      <p:sp>
        <p:nvSpPr>
          <p:cNvPr id="12" name="Geschweifte Klammer rechts 11"/>
          <p:cNvSpPr/>
          <p:nvPr/>
        </p:nvSpPr>
        <p:spPr>
          <a:xfrm>
            <a:off x="5448300" y="4149029"/>
            <a:ext cx="431800" cy="1223962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5664201" y="4469704"/>
            <a:ext cx="240982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b="1" dirty="0" err="1" smtClean="0">
                <a:solidFill>
                  <a:srgbClr val="00B0F0"/>
                </a:solidFill>
              </a:rPr>
              <a:t>Gemara</a:t>
            </a:r>
            <a:endParaRPr lang="de-DE" altLang="de-DE" b="1" dirty="0" smtClean="0">
              <a:solidFill>
                <a:srgbClr val="00B0F0"/>
              </a:solidFill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de-DE" altLang="de-DE" sz="1200" b="1" dirty="0" err="1">
                <a:solidFill>
                  <a:srgbClr val="00B0F0"/>
                </a:solidFill>
              </a:rPr>
              <a:t>hebr.</a:t>
            </a:r>
            <a:r>
              <a:rPr lang="de-DE" altLang="de-DE" sz="1200" b="1" dirty="0">
                <a:solidFill>
                  <a:srgbClr val="00B0F0"/>
                </a:solidFill>
              </a:rPr>
              <a:t> Studieren; </a:t>
            </a:r>
            <a:r>
              <a:rPr lang="de-DE" altLang="de-DE" sz="1200" b="1" dirty="0" smtClean="0">
                <a:solidFill>
                  <a:srgbClr val="00B0F0"/>
                </a:solidFill>
              </a:rPr>
              <a:t>Vollendung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de-DE" altLang="de-DE" sz="1200" b="1" dirty="0" smtClean="0">
                <a:solidFill>
                  <a:srgbClr val="00B0F0"/>
                </a:solidFill>
              </a:rPr>
              <a:t>2. Schicht des Talmuds</a:t>
            </a:r>
            <a:endParaRPr lang="en-US" altLang="de-DE" sz="1200" b="1" dirty="0">
              <a:solidFill>
                <a:srgbClr val="00B0F0"/>
              </a:solidFill>
            </a:endParaRPr>
          </a:p>
        </p:txBody>
      </p:sp>
      <p:sp>
        <p:nvSpPr>
          <p:cNvPr id="14" name="Geschweifte Klammer rechts 13"/>
          <p:cNvSpPr/>
          <p:nvPr/>
        </p:nvSpPr>
        <p:spPr>
          <a:xfrm>
            <a:off x="7826375" y="2512020"/>
            <a:ext cx="433388" cy="3203575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7557046" y="3776246"/>
            <a:ext cx="3922885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b="1" dirty="0">
                <a:solidFill>
                  <a:srgbClr val="00B0F0"/>
                </a:solidFill>
              </a:rPr>
              <a:t>Talmud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 b="1" dirty="0">
                <a:solidFill>
                  <a:srgbClr val="00B0F0"/>
                </a:solidFill>
              </a:rPr>
              <a:t>Babylonischer </a:t>
            </a:r>
            <a:r>
              <a:rPr lang="de-DE" altLang="de-DE" sz="1200" b="1" dirty="0" smtClean="0">
                <a:solidFill>
                  <a:srgbClr val="00B0F0"/>
                </a:solidFill>
              </a:rPr>
              <a:t>Talmud = 12 </a:t>
            </a:r>
            <a:r>
              <a:rPr lang="de-DE" altLang="de-DE" sz="1200" b="1" dirty="0">
                <a:solidFill>
                  <a:srgbClr val="00B0F0"/>
                </a:solidFill>
              </a:rPr>
              <a:t>Bände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 b="1" dirty="0">
                <a:solidFill>
                  <a:srgbClr val="00B0F0"/>
                </a:solidFill>
              </a:rPr>
              <a:t>und Jerusalemer </a:t>
            </a:r>
            <a:r>
              <a:rPr lang="de-DE" altLang="de-DE" sz="1200" b="1" dirty="0" smtClean="0">
                <a:solidFill>
                  <a:srgbClr val="00B0F0"/>
                </a:solidFill>
              </a:rPr>
              <a:t>Talmud</a:t>
            </a:r>
            <a:endParaRPr lang="en-US" altLang="de-DE" sz="1200" b="1" dirty="0">
              <a:solidFill>
                <a:srgbClr val="00B0F0"/>
              </a:solidFill>
            </a:endParaRPr>
          </a:p>
        </p:txBody>
      </p:sp>
      <p:sp>
        <p:nvSpPr>
          <p:cNvPr id="28683" name="Rectangle 2"/>
          <p:cNvSpPr txBox="1">
            <a:spLocks noChangeArrowheads="1"/>
          </p:cNvSpPr>
          <p:nvPr/>
        </p:nvSpPr>
        <p:spPr bwMode="auto">
          <a:xfrm>
            <a:off x="695400" y="80578"/>
            <a:ext cx="309634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b="1" dirty="0" smtClean="0">
                <a:solidFill>
                  <a:srgbClr val="FFFF00"/>
                </a:solidFill>
              </a:rPr>
              <a:t>10 Gebote</a:t>
            </a:r>
            <a:endParaRPr lang="en-US" altLang="de-DE" b="1" dirty="0">
              <a:solidFill>
                <a:srgbClr val="FFFF00"/>
              </a:solidFill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2855914" y="3032720"/>
            <a:ext cx="280828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de-DE" sz="4400" b="1"/>
              <a:t>Tanaim</a:t>
            </a:r>
            <a:endParaRPr lang="de-DE" altLang="de-DE" sz="44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 b="1"/>
              <a:t>30 v.Chr. – 220 n.Chr.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2351088" y="895251"/>
            <a:ext cx="36004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b="1" i="1" dirty="0"/>
              <a:t>Schriftgelehrte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5375276" y="893663"/>
            <a:ext cx="439261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b="1" i="1">
                <a:solidFill>
                  <a:srgbClr val="00B0F0"/>
                </a:solidFill>
              </a:rPr>
              <a:t>Überlieferungen</a:t>
            </a:r>
          </a:p>
        </p:txBody>
      </p:sp>
      <p:sp>
        <p:nvSpPr>
          <p:cNvPr id="2" name="Rechteck 1"/>
          <p:cNvSpPr/>
          <p:nvPr/>
        </p:nvSpPr>
        <p:spPr>
          <a:xfrm>
            <a:off x="3502025" y="98038"/>
            <a:ext cx="69878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sz="32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&gt;&gt;&gt; Gesetz des Mose: </a:t>
            </a:r>
            <a:r>
              <a:rPr lang="tr-TR" altLang="de-DE" sz="32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613</a:t>
            </a:r>
            <a:r>
              <a:rPr lang="de-DE" altLang="de-DE" sz="32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 Gebote</a:t>
            </a:r>
            <a:endParaRPr lang="de-DE" sz="32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3979455" y="5865694"/>
            <a:ext cx="5507061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b="1" dirty="0" err="1" smtClean="0">
                <a:solidFill>
                  <a:srgbClr val="00B0F0"/>
                </a:solidFill>
              </a:rPr>
              <a:t>Midrasch</a:t>
            </a:r>
            <a:endParaRPr lang="de-DE" altLang="de-DE" b="1" dirty="0">
              <a:solidFill>
                <a:srgbClr val="00B0F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 b="1" dirty="0" err="1" smtClean="0">
                <a:solidFill>
                  <a:srgbClr val="00B0F0"/>
                </a:solidFill>
              </a:rPr>
              <a:t>hebr.</a:t>
            </a:r>
            <a:r>
              <a:rPr lang="de-DE" altLang="de-DE" sz="1200" b="1" dirty="0" smtClean="0">
                <a:solidFill>
                  <a:srgbClr val="00B0F0"/>
                </a:solidFill>
              </a:rPr>
              <a:t> Suchen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 b="1" dirty="0" smtClean="0">
                <a:solidFill>
                  <a:srgbClr val="00B0F0"/>
                </a:solidFill>
              </a:rPr>
              <a:t>Vor allem 5 Bücher Mose-Auslegung ab 70 n.Chr. – ca. 800 n.Chr.</a:t>
            </a:r>
            <a:endParaRPr lang="en-US" altLang="de-DE" sz="12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8676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8" grpId="0"/>
      <p:bldP spid="16" grpId="0"/>
      <p:bldP spid="17" grpId="0"/>
      <p:bldP spid="2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4727848" y="188640"/>
            <a:ext cx="6552728" cy="6552728"/>
          </a:xfrm>
          <a:prstGeom prst="ellips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/>
          <p:cNvSpPr/>
          <p:nvPr/>
        </p:nvSpPr>
        <p:spPr>
          <a:xfrm>
            <a:off x="5319817" y="780609"/>
            <a:ext cx="5368788" cy="5368788"/>
          </a:xfrm>
          <a:prstGeom prst="ellipse">
            <a:avLst/>
          </a:prstGeom>
          <a:solidFill>
            <a:schemeClr val="accent1">
              <a:lumMod val="90000"/>
            </a:schemeClr>
          </a:solidFill>
          <a:ln>
            <a:solidFill>
              <a:srgbClr val="3399FF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/>
          <p:cNvSpPr/>
          <p:nvPr/>
        </p:nvSpPr>
        <p:spPr>
          <a:xfrm>
            <a:off x="6224110" y="1684902"/>
            <a:ext cx="3560204" cy="3560204"/>
          </a:xfrm>
          <a:prstGeom prst="ellipse">
            <a:avLst/>
          </a:prstGeom>
          <a:solidFill>
            <a:schemeClr val="accent1">
              <a:lumMod val="90000"/>
            </a:schemeClr>
          </a:solidFill>
          <a:ln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/>
          <p:cNvSpPr/>
          <p:nvPr/>
        </p:nvSpPr>
        <p:spPr>
          <a:xfrm>
            <a:off x="7001957" y="2462749"/>
            <a:ext cx="2004510" cy="2004510"/>
          </a:xfrm>
          <a:prstGeom prst="ellipse">
            <a:avLst/>
          </a:prstGeom>
          <a:solidFill>
            <a:srgbClr val="00B050"/>
          </a:solidFill>
          <a:ln>
            <a:solidFill>
              <a:srgbClr val="00863D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Ellipse 21"/>
          <p:cNvSpPr/>
          <p:nvPr/>
        </p:nvSpPr>
        <p:spPr>
          <a:xfrm>
            <a:off x="7520575" y="2996952"/>
            <a:ext cx="918934" cy="918934"/>
          </a:xfrm>
          <a:prstGeom prst="ellipse">
            <a:avLst/>
          </a:prstGeom>
          <a:solidFill>
            <a:srgbClr val="92D050"/>
          </a:solidFill>
          <a:ln>
            <a:solidFill>
              <a:srgbClr val="FFC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7481321" y="3141837"/>
            <a:ext cx="10438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altLang="de-DE" b="1" dirty="0" smtClean="0"/>
              <a:t>10 </a:t>
            </a:r>
          </a:p>
          <a:p>
            <a:pPr algn="ctr"/>
            <a:r>
              <a:rPr lang="de-DE" altLang="de-DE" b="1" dirty="0" smtClean="0"/>
              <a:t>Gebote </a:t>
            </a:r>
            <a:endParaRPr lang="de-DE" dirty="0"/>
          </a:p>
        </p:txBody>
      </p:sp>
      <p:sp>
        <p:nvSpPr>
          <p:cNvPr id="23" name="Rechteck 22"/>
          <p:cNvSpPr/>
          <p:nvPr/>
        </p:nvSpPr>
        <p:spPr>
          <a:xfrm>
            <a:off x="7320136" y="2659776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altLang="de-DE" b="1" dirty="0" smtClean="0">
                <a:solidFill>
                  <a:srgbClr val="FFC000"/>
                </a:solidFill>
              </a:rPr>
              <a:t>613 Gebote </a:t>
            </a:r>
            <a:endParaRPr lang="de-DE" dirty="0">
              <a:solidFill>
                <a:srgbClr val="FFC000"/>
              </a:solidFill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7204718" y="3870379"/>
            <a:ext cx="1608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altLang="de-DE" b="1" dirty="0" smtClean="0">
                <a:solidFill>
                  <a:srgbClr val="FFC000"/>
                </a:solidFill>
              </a:rPr>
              <a:t>Esra-Schüler</a:t>
            </a:r>
            <a:endParaRPr lang="de-DE" dirty="0">
              <a:solidFill>
                <a:srgbClr val="FFC000"/>
              </a:solidFill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7451692" y="4749596"/>
            <a:ext cx="1120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altLang="de-DE" b="1" dirty="0" err="1" smtClean="0">
                <a:solidFill>
                  <a:srgbClr val="7030A0"/>
                </a:solidFill>
              </a:rPr>
              <a:t>Sophrim</a:t>
            </a:r>
            <a:endParaRPr lang="de-DE" dirty="0">
              <a:solidFill>
                <a:srgbClr val="7030A0"/>
              </a:solidFill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7500020" y="5626696"/>
            <a:ext cx="975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altLang="de-DE" b="1" dirty="0" err="1" smtClean="0">
                <a:solidFill>
                  <a:srgbClr val="0070C0"/>
                </a:solidFill>
              </a:rPr>
              <a:t>Tanaim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7376227" y="6359151"/>
            <a:ext cx="1184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altLang="de-DE" b="1" dirty="0" err="1" smtClean="0">
                <a:solidFill>
                  <a:srgbClr val="FF0000"/>
                </a:solidFill>
              </a:rPr>
              <a:t>Amoraim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7512495" y="1928891"/>
            <a:ext cx="1107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altLang="de-DE" b="1" dirty="0" smtClean="0">
                <a:solidFill>
                  <a:srgbClr val="7030A0"/>
                </a:solidFill>
              </a:rPr>
              <a:t>Mischna</a:t>
            </a:r>
            <a:endParaRPr lang="de-DE" dirty="0">
              <a:solidFill>
                <a:srgbClr val="7030A0"/>
              </a:solidFill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7550021" y="338661"/>
            <a:ext cx="988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altLang="de-DE" b="1" dirty="0" smtClean="0">
                <a:solidFill>
                  <a:srgbClr val="FF0000"/>
                </a:solidFill>
              </a:rPr>
              <a:t>Talmud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7532113" y="1115296"/>
            <a:ext cx="1107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altLang="de-DE" b="1" dirty="0" smtClean="0">
                <a:solidFill>
                  <a:srgbClr val="0070C0"/>
                </a:solidFill>
              </a:rPr>
              <a:t>Mischna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615009" y="728562"/>
            <a:ext cx="38005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altLang="de-DE" dirty="0" smtClean="0">
                <a:solidFill>
                  <a:schemeClr val="bg1"/>
                </a:solidFill>
              </a:rPr>
              <a:t>Angst, Gottes Gebote zu verletzen und wieder ins Exil geführt zu werden. Zäune werden errichtet, die Gebote ausgeweitet.</a:t>
            </a:r>
          </a:p>
        </p:txBody>
      </p:sp>
      <p:sp>
        <p:nvSpPr>
          <p:cNvPr id="32" name="Rechteck 31"/>
          <p:cNvSpPr/>
          <p:nvPr/>
        </p:nvSpPr>
        <p:spPr>
          <a:xfrm>
            <a:off x="361479" y="3543929"/>
            <a:ext cx="38005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altLang="de-DE" dirty="0" smtClean="0">
                <a:solidFill>
                  <a:schemeClr val="bg1"/>
                </a:solidFill>
              </a:rPr>
              <a:t>Jesus greift diese menschlichen Überlieferungen und Gebote an und verurteilt sie!</a:t>
            </a:r>
          </a:p>
        </p:txBody>
      </p:sp>
      <p:sp>
        <p:nvSpPr>
          <p:cNvPr id="33" name="Rechteck 32"/>
          <p:cNvSpPr/>
          <p:nvPr/>
        </p:nvSpPr>
        <p:spPr>
          <a:xfrm>
            <a:off x="9434302" y="1790391"/>
            <a:ext cx="16210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altLang="de-DE" b="1" dirty="0" err="1" smtClean="0">
                <a:solidFill>
                  <a:schemeClr val="bg1">
                    <a:lumMod val="50000"/>
                  </a:schemeClr>
                </a:solidFill>
              </a:rPr>
              <a:t>Midrasch</a:t>
            </a:r>
            <a:endParaRPr lang="de-DE" altLang="de-DE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70-800 n.Chr.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6814391" y="4513541"/>
            <a:ext cx="2459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altLang="de-DE" b="1" dirty="0" smtClean="0">
                <a:solidFill>
                  <a:srgbClr val="7030A0"/>
                </a:solidFill>
              </a:rPr>
              <a:t>400-</a:t>
            </a:r>
            <a:r>
              <a:rPr lang="de-DE" b="1" dirty="0" smtClean="0">
                <a:solidFill>
                  <a:srgbClr val="7030A0"/>
                </a:solidFill>
              </a:rPr>
              <a:t>30 v.Chr.</a:t>
            </a:r>
            <a:endParaRPr lang="de-DE" dirty="0">
              <a:solidFill>
                <a:srgbClr val="7030A0"/>
              </a:solidFill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6812084" y="5296409"/>
            <a:ext cx="2309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altLang="de-DE" b="1" dirty="0" smtClean="0">
                <a:solidFill>
                  <a:srgbClr val="0070C0"/>
                </a:solidFill>
              </a:rPr>
              <a:t>30 v.Chr.-220 n.Chr.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7105411" y="6123481"/>
            <a:ext cx="1749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altLang="de-DE" b="1" dirty="0" smtClean="0">
                <a:solidFill>
                  <a:srgbClr val="FF0000"/>
                </a:solidFill>
              </a:rPr>
              <a:t>220-600 n.Chr.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45093" y="4811110"/>
            <a:ext cx="54775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i="1" dirty="0" smtClean="0">
                <a:solidFill>
                  <a:schemeClr val="bg1"/>
                </a:solidFill>
              </a:rPr>
              <a:t>Ihr gebt das Gebot Gottes preis und haltet die </a:t>
            </a:r>
            <a:r>
              <a:rPr lang="de-DE" b="1" i="1" dirty="0" smtClean="0">
                <a:solidFill>
                  <a:schemeClr val="bg1"/>
                </a:solidFill>
              </a:rPr>
              <a:t>Überlieferung</a:t>
            </a:r>
            <a:r>
              <a:rPr lang="de-DE" i="1" dirty="0" smtClean="0">
                <a:solidFill>
                  <a:schemeClr val="bg1"/>
                </a:solidFill>
              </a:rPr>
              <a:t> der Menschen fest. Und er sprach zu ihnen: Trefflich hebt ihr das Gebot Gottes auf, damit ihr eure </a:t>
            </a:r>
            <a:r>
              <a:rPr lang="de-DE" b="1" i="1" dirty="0" smtClean="0">
                <a:solidFill>
                  <a:schemeClr val="bg1"/>
                </a:solidFill>
              </a:rPr>
              <a:t>Überlieferung</a:t>
            </a:r>
            <a:r>
              <a:rPr lang="de-DE" i="1" dirty="0" smtClean="0">
                <a:solidFill>
                  <a:schemeClr val="bg1"/>
                </a:solidFill>
              </a:rPr>
              <a:t> haltet.  … indem ihr das Wort Gottes ungültig macht durch eure </a:t>
            </a:r>
            <a:r>
              <a:rPr lang="de-DE" b="1" i="1" dirty="0" smtClean="0">
                <a:solidFill>
                  <a:schemeClr val="bg1"/>
                </a:solidFill>
              </a:rPr>
              <a:t>Überlieferung</a:t>
            </a:r>
            <a:r>
              <a:rPr lang="de-DE" i="1" dirty="0" smtClean="0">
                <a:solidFill>
                  <a:schemeClr val="bg1"/>
                </a:solidFill>
              </a:rPr>
              <a:t>, die ihr überliefert habt; und Ähnliches dergleichen tut ihr viel. </a:t>
            </a:r>
            <a:r>
              <a:rPr lang="de-DE" i="1" dirty="0" err="1" smtClean="0">
                <a:solidFill>
                  <a:schemeClr val="bg1"/>
                </a:solidFill>
              </a:rPr>
              <a:t>Mk</a:t>
            </a:r>
            <a:r>
              <a:rPr lang="de-DE" i="1" dirty="0" smtClean="0">
                <a:solidFill>
                  <a:schemeClr val="bg1"/>
                </a:solidFill>
              </a:rPr>
              <a:t> 7,8-9.13</a:t>
            </a:r>
            <a:endParaRPr lang="de-DE" altLang="de-DE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0" grpId="0" animBg="1"/>
      <p:bldP spid="21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73952" y="-10684"/>
            <a:ext cx="33865590" cy="686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60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123\Desktop\Leben Jesu Evangeliumsynops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937" y="57150"/>
            <a:ext cx="4817664" cy="6684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774826" y="1412875"/>
            <a:ext cx="889317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742950" indent="-74295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9pPr>
          </a:lstStyle>
          <a:p>
            <a:pPr>
              <a:buFont typeface="Century Gothic" panose="020B0502020202020204" pitchFamily="34" charset="0"/>
              <a:buAutoNum type="arabicPeriod"/>
            </a:pPr>
            <a:r>
              <a:rPr lang="de-DE" altLang="de-DE" sz="3600" b="1"/>
              <a:t>Zweck der Wunder: </a:t>
            </a:r>
            <a:r>
              <a:rPr lang="de-DE" altLang="de-DE" sz="2400"/>
              <a:t>nur noch für Jüngerschulung (Mt 12,39)</a:t>
            </a:r>
          </a:p>
          <a:p>
            <a:pPr>
              <a:buFont typeface="Century Gothic" panose="020B0502020202020204" pitchFamily="34" charset="0"/>
              <a:buAutoNum type="arabicPeriod"/>
            </a:pPr>
            <a:r>
              <a:rPr lang="de-DE" altLang="de-DE" sz="3600" b="1"/>
              <a:t>Geheilte durften nicht mehr von Heilung berichten </a:t>
            </a:r>
            <a:r>
              <a:rPr lang="de-DE" altLang="de-DE" sz="2400"/>
              <a:t>(Mt 12,15-16; Mk 3,12; 7,36; 9,30; Lk 5,14-15)</a:t>
            </a:r>
          </a:p>
          <a:p>
            <a:pPr>
              <a:buFont typeface="Century Gothic" panose="020B0502020202020204" pitchFamily="34" charset="0"/>
              <a:buAutoNum type="arabicPeriod"/>
            </a:pPr>
            <a:r>
              <a:rPr lang="de-DE" altLang="de-DE" sz="3600" b="1"/>
              <a:t>Jünger sollen nicht mehr Jesus als Messias bezeugen </a:t>
            </a:r>
            <a:r>
              <a:rPr lang="de-DE" altLang="de-DE" sz="2400"/>
              <a:t>(Mt 16,20; 17,9)</a:t>
            </a:r>
          </a:p>
          <a:p>
            <a:pPr>
              <a:buFont typeface="Century Gothic" panose="020B0502020202020204" pitchFamily="34" charset="0"/>
              <a:buAutoNum type="arabicPeriod"/>
            </a:pPr>
            <a:r>
              <a:rPr lang="de-DE" altLang="de-DE" sz="3600" b="1"/>
              <a:t>Jesus predigt nur noch in Gleichnissen </a:t>
            </a:r>
            <a:r>
              <a:rPr lang="de-DE" altLang="de-DE" sz="2400"/>
              <a:t>(Mt 13,1.3.34; Mk 4,33-34)</a:t>
            </a:r>
            <a:endParaRPr lang="de-DE" altLang="de-DE" sz="3600" u="sng"/>
          </a:p>
        </p:txBody>
      </p:sp>
      <p:sp>
        <p:nvSpPr>
          <p:cNvPr id="31747" name="Rectangle 2"/>
          <p:cNvSpPr txBox="1">
            <a:spLocks noChangeArrowheads="1"/>
          </p:cNvSpPr>
          <p:nvPr/>
        </p:nvSpPr>
        <p:spPr bwMode="auto">
          <a:xfrm>
            <a:off x="1524000" y="404813"/>
            <a:ext cx="9144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b="1">
                <a:solidFill>
                  <a:srgbClr val="FFFF00"/>
                </a:solidFill>
              </a:rPr>
              <a:t>4 Folgen der wiederholten Ablehnung Jesu</a:t>
            </a:r>
            <a:endParaRPr lang="en-US" altLang="de-DE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feld 2"/>
          <p:cNvSpPr txBox="1">
            <a:spLocks noChangeArrowheads="1"/>
          </p:cNvSpPr>
          <p:nvPr/>
        </p:nvSpPr>
        <p:spPr bwMode="auto">
          <a:xfrm>
            <a:off x="5232401" y="765175"/>
            <a:ext cx="4862513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4400" b="1" dirty="0">
                <a:latin typeface="Arial" panose="020B0604020202020204" pitchFamily="34" charset="0"/>
              </a:rPr>
              <a:t>Das Leben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4400" b="1" dirty="0">
                <a:latin typeface="Arial" panose="020B0604020202020204" pitchFamily="34" charset="0"/>
              </a:rPr>
              <a:t>unseres Messias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4400" b="1" dirty="0" smtClean="0">
                <a:latin typeface="Arial" panose="020B0604020202020204" pitchFamily="34" charset="0"/>
              </a:rPr>
              <a:t>Jesus Teil 2</a:t>
            </a:r>
            <a:endParaRPr lang="de-DE" altLang="de-DE" sz="4400" dirty="0">
              <a:latin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12192000" cy="2472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840" y="-10684"/>
            <a:ext cx="33865590" cy="686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72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59328" y="-10684"/>
            <a:ext cx="33865590" cy="686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3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feld 2"/>
          <p:cNvSpPr txBox="1">
            <a:spLocks noChangeArrowheads="1"/>
          </p:cNvSpPr>
          <p:nvPr/>
        </p:nvSpPr>
        <p:spPr bwMode="auto">
          <a:xfrm>
            <a:off x="335361" y="765175"/>
            <a:ext cx="9759554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4400" b="1" dirty="0">
                <a:latin typeface="Arial" panose="020B0604020202020204" pitchFamily="34" charset="0"/>
              </a:rPr>
              <a:t>Das Leben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4400" b="1" dirty="0">
                <a:latin typeface="Arial" panose="020B0604020202020204" pitchFamily="34" charset="0"/>
              </a:rPr>
              <a:t>unseres Messias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4400" b="1" dirty="0">
                <a:latin typeface="Arial" panose="020B0604020202020204" pitchFamily="34" charset="0"/>
              </a:rPr>
              <a:t>Jesus</a:t>
            </a:r>
            <a:endParaRPr lang="de-DE" altLang="de-DE" sz="4400" dirty="0">
              <a:latin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" y="3429000"/>
            <a:ext cx="12192000" cy="2472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C:\Users\123\Desktop\qrco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63" y="1844676"/>
            <a:ext cx="4608512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feld 2"/>
          <p:cNvSpPr txBox="1">
            <a:spLocks noChangeArrowheads="1"/>
          </p:cNvSpPr>
          <p:nvPr/>
        </p:nvSpPr>
        <p:spPr bwMode="auto">
          <a:xfrm>
            <a:off x="2351088" y="127000"/>
            <a:ext cx="7993062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800" b="1">
                <a:latin typeface="Arial" panose="020B0604020202020204" pitchFamily="34" charset="0"/>
              </a:rPr>
              <a:t>Zeitleiste der Bibel mit dem Leben von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800" b="1">
                <a:latin typeface="Arial" panose="020B0604020202020204" pitchFamily="34" charset="0"/>
              </a:rPr>
              <a:t>Jesus Christus frei erhältlich unter: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800" b="1">
                <a:latin typeface="Arial" panose="020B0604020202020204" pitchFamily="34" charset="0"/>
                <a:hlinkClick r:id="rId3"/>
              </a:rPr>
              <a:t>www.clipbuch.de/download</a:t>
            </a:r>
            <a:r>
              <a:rPr lang="de-DE" altLang="de-DE" sz="2800" b="1">
                <a:latin typeface="Arial" panose="020B0604020202020204" pitchFamily="34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123\Desktop\Leben Jesu Evangeliumsynop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" y="20639"/>
            <a:ext cx="9825038" cy="136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123\Desktop\Leben Jesu Evangeliumsynop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-6868144"/>
            <a:ext cx="9826626" cy="136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123\Desktop\Leben Jesu Evangeliumsynops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-284163"/>
            <a:ext cx="5308600" cy="736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feld 1"/>
          <p:cNvSpPr txBox="1">
            <a:spLocks noChangeArrowheads="1"/>
          </p:cNvSpPr>
          <p:nvPr/>
        </p:nvSpPr>
        <p:spPr bwMode="auto">
          <a:xfrm>
            <a:off x="5664201" y="4284663"/>
            <a:ext cx="1095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Pontius </a:t>
            </a:r>
            <a:endParaRPr lang="tr-TR" altLang="de-DE" sz="1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Pilatus</a:t>
            </a:r>
            <a:r>
              <a:rPr lang="de-DE" altLang="de-DE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1268" name="Textfeld 3"/>
          <p:cNvSpPr txBox="1">
            <a:spLocks noChangeArrowheads="1"/>
          </p:cNvSpPr>
          <p:nvPr/>
        </p:nvSpPr>
        <p:spPr bwMode="auto">
          <a:xfrm>
            <a:off x="7551739" y="3933826"/>
            <a:ext cx="1171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Herodes </a:t>
            </a:r>
            <a:endParaRPr lang="tr-TR" altLang="de-DE" sz="1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Antipas</a:t>
            </a:r>
            <a:r>
              <a:rPr lang="de-DE" altLang="de-DE" sz="1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1269" name="Textfeld 4"/>
          <p:cNvSpPr txBox="1">
            <a:spLocks noChangeArrowheads="1"/>
          </p:cNvSpPr>
          <p:nvPr/>
        </p:nvSpPr>
        <p:spPr bwMode="auto">
          <a:xfrm>
            <a:off x="6610351" y="1989138"/>
            <a:ext cx="11731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Herodes </a:t>
            </a:r>
            <a:endParaRPr lang="tr-TR" altLang="de-DE" sz="1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Antipas</a:t>
            </a:r>
            <a:r>
              <a:rPr lang="de-DE" altLang="de-DE" sz="1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1270" name="Textfeld 6"/>
          <p:cNvSpPr txBox="1">
            <a:spLocks noChangeArrowheads="1"/>
          </p:cNvSpPr>
          <p:nvPr/>
        </p:nvSpPr>
        <p:spPr bwMode="auto">
          <a:xfrm>
            <a:off x="7286625" y="115889"/>
            <a:ext cx="1163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Lysanias</a:t>
            </a:r>
            <a:endParaRPr lang="de-DE" altLang="de-DE" sz="1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415" name="Textfeld 7"/>
          <p:cNvSpPr txBox="1">
            <a:spLocks noChangeArrowheads="1"/>
          </p:cNvSpPr>
          <p:nvPr/>
        </p:nvSpPr>
        <p:spPr bwMode="auto">
          <a:xfrm>
            <a:off x="1930401" y="765176"/>
            <a:ext cx="389731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b="1">
                <a:latin typeface="Arial" panose="020B0604020202020204" pitchFamily="34" charset="0"/>
              </a:rPr>
              <a:t>Herodes der Große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b="1">
                <a:latin typeface="Arial" panose="020B0604020202020204" pitchFamily="34" charset="0"/>
              </a:rPr>
              <a:t>Söhne-Nachfolger</a:t>
            </a:r>
            <a:r>
              <a:rPr lang="de-DE" altLang="de-DE"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11272" name="Textfeld 8"/>
          <p:cNvSpPr txBox="1">
            <a:spLocks noChangeArrowheads="1"/>
          </p:cNvSpPr>
          <p:nvPr/>
        </p:nvSpPr>
        <p:spPr bwMode="auto">
          <a:xfrm rot="20417157">
            <a:off x="5840413" y="3155950"/>
            <a:ext cx="18097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Herodes Archelaus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4 v.Chr.-6 n.Chr.</a:t>
            </a:r>
            <a:endParaRPr lang="de-DE" altLang="de-DE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273" name="Textfeld 9"/>
          <p:cNvSpPr txBox="1">
            <a:spLocks noChangeArrowheads="1"/>
          </p:cNvSpPr>
          <p:nvPr/>
        </p:nvSpPr>
        <p:spPr bwMode="auto">
          <a:xfrm rot="20417157">
            <a:off x="5403850" y="5281614"/>
            <a:ext cx="18097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Herodes Archelaus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4 v.Chr.-6 n.Chr.</a:t>
            </a:r>
            <a:endParaRPr lang="de-DE" altLang="de-DE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274" name="Textfeld 10"/>
          <p:cNvSpPr txBox="1">
            <a:spLocks noChangeArrowheads="1"/>
          </p:cNvSpPr>
          <p:nvPr/>
        </p:nvSpPr>
        <p:spPr bwMode="auto">
          <a:xfrm rot="20417157">
            <a:off x="6646863" y="658814"/>
            <a:ext cx="1809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Herodes Archelaus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4 v.Chr.-6 n.Chr.</a:t>
            </a:r>
            <a:endParaRPr lang="de-DE" altLang="de-DE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275" name="Textfeld 5"/>
          <p:cNvSpPr txBox="1">
            <a:spLocks noChangeArrowheads="1"/>
          </p:cNvSpPr>
          <p:nvPr/>
        </p:nvSpPr>
        <p:spPr bwMode="auto">
          <a:xfrm>
            <a:off x="7977188" y="838201"/>
            <a:ext cx="12239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Herodes </a:t>
            </a:r>
            <a:endParaRPr lang="tr-TR" altLang="de-DE" sz="18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de-DE" sz="1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Ph</a:t>
            </a:r>
            <a:r>
              <a:rPr lang="de-DE" altLang="de-DE" sz="18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ilippus</a:t>
            </a:r>
            <a:endParaRPr lang="de-DE" altLang="de-DE" sz="18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Users\123\Desktop\Landkarten Leben Jesu in Deutsch jpgs\2- Matthä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9" y="-15875"/>
            <a:ext cx="4968875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123\Desktop\Landkarten Leben Jesu in Deutsch jpgs\3- Mark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-92075"/>
            <a:ext cx="5040312" cy="698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123\Desktop\Landkarten Leben Jesu in Deutsch jpgs\4- Luk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6" y="1"/>
            <a:ext cx="4975225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123\Desktop\Landkarten Leben Jesu in Deutsch jpgs\5- Johann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1"/>
            <a:ext cx="4902200" cy="679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teAfternoonShade">
  <a:themeElements>
    <a:clrScheme name="Lariss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ris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LateAfternoonShade</Template>
  <TotalTime>0</TotalTime>
  <Words>491</Words>
  <Application>Microsoft Office PowerPoint</Application>
  <PresentationFormat>Breitbild</PresentationFormat>
  <Paragraphs>86</Paragraphs>
  <Slides>25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8" baseType="lpstr">
      <vt:lpstr>Arial</vt:lpstr>
      <vt:lpstr>Century Gothic</vt:lpstr>
      <vt:lpstr>LateAfternoonShade</vt:lpstr>
      <vt:lpstr>Das Leben unseres Messias Jesus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Late Afternoon Shade</dc:title>
  <dc:creator>123</dc:creator>
  <cp:lastModifiedBy>Matthias Knödler</cp:lastModifiedBy>
  <cp:revision>44</cp:revision>
  <dcterms:created xsi:type="dcterms:W3CDTF">2013-09-13T12:50:36Z</dcterms:created>
  <dcterms:modified xsi:type="dcterms:W3CDTF">2021-05-03T13:17:03Z</dcterms:modified>
</cp:coreProperties>
</file>